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69" r:id="rId2"/>
    <p:sldId id="270" r:id="rId3"/>
    <p:sldId id="271" r:id="rId4"/>
    <p:sldId id="282" r:id="rId5"/>
    <p:sldId id="272" r:id="rId6"/>
    <p:sldId id="278" r:id="rId7"/>
    <p:sldId id="279" r:id="rId8"/>
    <p:sldId id="281" r:id="rId9"/>
    <p:sldId id="273" r:id="rId10"/>
    <p:sldId id="274" r:id="rId1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66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50"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7E5EBBEC-DA6C-48F4-A897-56A2FED02D65}"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B3FA50A4-3BF0-4BA5-92FB-38B54AB46FA1}"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8258558-51CA-461D-B577-96A9E1C8851F}"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1"/>
          </p:nvPr>
        </p:nvSpPr>
        <p:spPr>
          <a:xfrm>
            <a:off x="3131840" y="6237312"/>
            <a:ext cx="2895600" cy="365125"/>
          </a:xfrm>
        </p:spPr>
        <p:txBody>
          <a:bodyPr/>
          <a:lstStyle/>
          <a:p>
            <a:pPr>
              <a:defRPr/>
            </a:pPr>
            <a:endParaRPr lang="en-AU" dirty="0"/>
          </a:p>
        </p:txBody>
      </p:sp>
      <p:sp>
        <p:nvSpPr>
          <p:cNvPr id="6" name="Slide Number Placeholder 5"/>
          <p:cNvSpPr>
            <a:spLocks noGrp="1"/>
          </p:cNvSpPr>
          <p:nvPr>
            <p:ph type="sldNum" sz="quarter" idx="12"/>
          </p:nvPr>
        </p:nvSpPr>
        <p:spPr>
          <a:xfrm>
            <a:off x="6660232" y="6237312"/>
            <a:ext cx="2133600" cy="365125"/>
          </a:xfrm>
        </p:spPr>
        <p:txBody>
          <a:bodyPr/>
          <a:lstStyle/>
          <a:p>
            <a:pPr>
              <a:defRPr/>
            </a:pPr>
            <a:fld id="{12B8C24C-A6C3-4D07-8912-41CDEA65344C}" type="slidenum">
              <a:rPr lang="en-AU" smtClean="0"/>
              <a:pPr>
                <a:defRPr/>
              </a:pPr>
              <a:t>‹#›</a:t>
            </a:fld>
            <a:endParaRPr lang="en-AU"/>
          </a:p>
        </p:txBody>
      </p:sp>
      <p:sp>
        <p:nvSpPr>
          <p:cNvPr id="9" name="Freeform 3"/>
          <p:cNvSpPr>
            <a:spLocks/>
          </p:cNvSpPr>
          <p:nvPr/>
        </p:nvSpPr>
        <p:spPr bwMode="auto">
          <a:xfrm>
            <a:off x="0" y="4797152"/>
            <a:ext cx="9144000" cy="2060848"/>
          </a:xfrm>
          <a:custGeom>
            <a:avLst/>
            <a:gdLst/>
            <a:ahLst/>
            <a:cxnLst>
              <a:cxn ang="0">
                <a:pos x="3168" y="1422"/>
              </a:cxn>
              <a:cxn ang="0">
                <a:pos x="3168" y="398"/>
              </a:cxn>
              <a:cxn ang="0">
                <a:pos x="2182" y="366"/>
              </a:cxn>
              <a:cxn ang="0">
                <a:pos x="0" y="0"/>
              </a:cxn>
              <a:cxn ang="0">
                <a:pos x="0" y="1422"/>
              </a:cxn>
              <a:cxn ang="0">
                <a:pos x="3168" y="1422"/>
              </a:cxn>
            </a:cxnLst>
            <a:rect l="0" t="0" r="r" b="b"/>
            <a:pathLst>
              <a:path w="3168" h="1422">
                <a:moveTo>
                  <a:pt x="3168" y="1422"/>
                </a:moveTo>
                <a:cubicBezTo>
                  <a:pt x="3168" y="398"/>
                  <a:pt x="3168" y="398"/>
                  <a:pt x="3168" y="398"/>
                </a:cubicBezTo>
                <a:cubicBezTo>
                  <a:pt x="2969" y="397"/>
                  <a:pt x="2631" y="394"/>
                  <a:pt x="2182" y="366"/>
                </a:cubicBezTo>
                <a:cubicBezTo>
                  <a:pt x="1865" y="347"/>
                  <a:pt x="668" y="230"/>
                  <a:pt x="0" y="0"/>
                </a:cubicBezTo>
                <a:cubicBezTo>
                  <a:pt x="0" y="1422"/>
                  <a:pt x="0" y="1422"/>
                  <a:pt x="0" y="1422"/>
                </a:cubicBezTo>
                <a:lnTo>
                  <a:pt x="3168" y="1422"/>
                </a:lnTo>
                <a:close/>
              </a:path>
            </a:pathLst>
          </a:custGeom>
          <a:solidFill>
            <a:srgbClr val="2E3640"/>
          </a:solidFill>
          <a:ln w="9525">
            <a:noFill/>
            <a:round/>
            <a:headEnd/>
            <a:tailEnd/>
          </a:ln>
          <a:effectLst/>
        </p:spPr>
        <p:txBody>
          <a:bodyPr vert="horz" wrap="square" lIns="91440" tIns="45720" rIns="91440" bIns="45720" numCol="1" anchor="t" anchorCtr="0" compatLnSpc="1">
            <a:prstTxWarp prst="textNoShape">
              <a:avLst/>
            </a:prstTxWarp>
          </a:bodyPr>
          <a:lstStyle/>
          <a:p>
            <a:endParaRPr lang="en-AU" dirty="0"/>
          </a:p>
        </p:txBody>
      </p:sp>
      <p:sp>
        <p:nvSpPr>
          <p:cNvPr id="10" name="Freeform 2"/>
          <p:cNvSpPr>
            <a:spLocks/>
          </p:cNvSpPr>
          <p:nvPr/>
        </p:nvSpPr>
        <p:spPr bwMode="auto">
          <a:xfrm>
            <a:off x="0" y="5013176"/>
            <a:ext cx="9144000" cy="874805"/>
          </a:xfrm>
          <a:custGeom>
            <a:avLst/>
            <a:gdLst/>
            <a:ahLst/>
            <a:cxnLst>
              <a:cxn ang="0">
                <a:pos x="0" y="0"/>
              </a:cxn>
              <a:cxn ang="0">
                <a:pos x="3167" y="419"/>
              </a:cxn>
            </a:cxnLst>
            <a:rect l="0" t="0" r="r" b="b"/>
            <a:pathLst>
              <a:path w="3167" h="441">
                <a:moveTo>
                  <a:pt x="0" y="0"/>
                </a:moveTo>
                <a:cubicBezTo>
                  <a:pt x="1344" y="441"/>
                  <a:pt x="2667" y="439"/>
                  <a:pt x="3167" y="419"/>
                </a:cubicBezTo>
              </a:path>
            </a:pathLst>
          </a:custGeom>
          <a:noFill/>
          <a:ln w="6374">
            <a:solidFill>
              <a:srgbClr val="FFFFFE"/>
            </a:solidFill>
            <a:miter lim="800000"/>
            <a:headEnd/>
            <a:tailEnd/>
          </a:ln>
          <a:effectLst/>
        </p:spPr>
        <p:txBody>
          <a:bodyPr vert="horz" wrap="square" lIns="91440" tIns="45720" rIns="91440" bIns="45720" numCol="1" anchor="t" anchorCtr="0" compatLnSpc="1">
            <a:prstTxWarp prst="textNoShape">
              <a:avLst/>
            </a:prstTxWarp>
          </a:bodyPr>
          <a:lstStyle/>
          <a:p>
            <a:endParaRPr lang="en-AU"/>
          </a:p>
        </p:txBody>
      </p:sp>
      <p:sp>
        <p:nvSpPr>
          <p:cNvPr id="11" name="Freeform 4"/>
          <p:cNvSpPr>
            <a:spLocks/>
          </p:cNvSpPr>
          <p:nvPr/>
        </p:nvSpPr>
        <p:spPr bwMode="auto">
          <a:xfrm>
            <a:off x="0" y="4869160"/>
            <a:ext cx="9144000" cy="773349"/>
          </a:xfrm>
          <a:custGeom>
            <a:avLst/>
            <a:gdLst/>
            <a:ahLst/>
            <a:cxnLst>
              <a:cxn ang="0">
                <a:pos x="0" y="0"/>
              </a:cxn>
              <a:cxn ang="0">
                <a:pos x="3168" y="390"/>
              </a:cxn>
            </a:cxnLst>
            <a:rect l="0" t="0" r="r" b="b"/>
            <a:pathLst>
              <a:path w="3168" h="427">
                <a:moveTo>
                  <a:pt x="0" y="0"/>
                </a:moveTo>
                <a:cubicBezTo>
                  <a:pt x="1342" y="427"/>
                  <a:pt x="2660" y="415"/>
                  <a:pt x="3168" y="390"/>
                </a:cubicBezTo>
              </a:path>
            </a:pathLst>
          </a:custGeom>
          <a:noFill/>
          <a:ln w="6374">
            <a:solidFill>
              <a:srgbClr val="EFB32F"/>
            </a:solidFill>
            <a:miter lim="800000"/>
            <a:headEnd/>
            <a:tailEnd/>
          </a:ln>
          <a:effectLst/>
        </p:spPr>
        <p:txBody>
          <a:bodyPr vert="horz" wrap="square" lIns="91440" tIns="45720" rIns="91440" bIns="45720" numCol="1" anchor="t" anchorCtr="0" compatLnSpc="1">
            <a:prstTxWarp prst="textNoShape">
              <a:avLst/>
            </a:prstTxWarp>
          </a:bodyPr>
          <a:lstStyle/>
          <a:p>
            <a:endParaRPr lang="en-AU"/>
          </a:p>
        </p:txBody>
      </p:sp>
      <p:sp>
        <p:nvSpPr>
          <p:cNvPr id="12" name="Freeform 4"/>
          <p:cNvSpPr>
            <a:spLocks/>
          </p:cNvSpPr>
          <p:nvPr/>
        </p:nvSpPr>
        <p:spPr bwMode="auto">
          <a:xfrm>
            <a:off x="0" y="5013176"/>
            <a:ext cx="9144000" cy="773349"/>
          </a:xfrm>
          <a:custGeom>
            <a:avLst/>
            <a:gdLst/>
            <a:ahLst/>
            <a:cxnLst>
              <a:cxn ang="0">
                <a:pos x="0" y="0"/>
              </a:cxn>
              <a:cxn ang="0">
                <a:pos x="3168" y="390"/>
              </a:cxn>
            </a:cxnLst>
            <a:rect l="0" t="0" r="r" b="b"/>
            <a:pathLst>
              <a:path w="3168" h="427">
                <a:moveTo>
                  <a:pt x="0" y="0"/>
                </a:moveTo>
                <a:cubicBezTo>
                  <a:pt x="1342" y="427"/>
                  <a:pt x="2660" y="415"/>
                  <a:pt x="3168" y="390"/>
                </a:cubicBezTo>
              </a:path>
            </a:pathLst>
          </a:custGeom>
          <a:noFill/>
          <a:ln w="6374">
            <a:solidFill>
              <a:srgbClr val="EFB32F"/>
            </a:solidFill>
            <a:miter lim="800000"/>
            <a:headEnd/>
            <a:tailEnd/>
          </a:ln>
          <a:effectLst/>
        </p:spPr>
        <p:txBody>
          <a:bodyPr vert="horz" wrap="square" lIns="91440" tIns="45720" rIns="91440" bIns="45720" numCol="1" anchor="t" anchorCtr="0" compatLnSpc="1">
            <a:prstTxWarp prst="textNoShape">
              <a:avLst/>
            </a:prstTxWarp>
          </a:bodyPr>
          <a:lstStyle/>
          <a:p>
            <a:endParaRPr lang="en-AU"/>
          </a:p>
        </p:txBody>
      </p:sp>
      <p:graphicFrame>
        <p:nvGraphicFramePr>
          <p:cNvPr id="13" name="Object 6"/>
          <p:cNvGraphicFramePr>
            <a:graphicFrameLocks noChangeAspect="1"/>
          </p:cNvGraphicFramePr>
          <p:nvPr/>
        </p:nvGraphicFramePr>
        <p:xfrm>
          <a:off x="251520" y="5517232"/>
          <a:ext cx="1296365" cy="1016124"/>
        </p:xfrm>
        <a:graphic>
          <a:graphicData uri="http://schemas.openxmlformats.org/presentationml/2006/ole">
            <p:oleObj spid="_x0000_s19459" r:id="rId3" imgW="466560" imgH="371520" progId="">
              <p:embed/>
            </p:oleObj>
          </a:graphicData>
        </a:graphic>
      </p:graphicFrame>
      <p:pic>
        <p:nvPicPr>
          <p:cNvPr id="19460" name="Picture 4"/>
          <p:cNvPicPr>
            <a:picLocks noChangeAspect="1" noChangeArrowheads="1"/>
          </p:cNvPicPr>
          <p:nvPr userDrawn="1"/>
        </p:nvPicPr>
        <p:blipFill>
          <a:blip r:embed="rId4" cstate="print"/>
          <a:srcRect b="23712"/>
          <a:stretch>
            <a:fillRect/>
          </a:stretch>
        </p:blipFill>
        <p:spPr bwMode="auto">
          <a:xfrm>
            <a:off x="45184512" y="70468448"/>
            <a:ext cx="9158287" cy="1768475"/>
          </a:xfrm>
          <a:prstGeom prst="rect">
            <a:avLst/>
          </a:prstGeom>
          <a:noFill/>
          <a:ln w="9525" algn="in">
            <a:noFill/>
            <a:miter lim="800000"/>
            <a:headEnd/>
            <a:tailEnd/>
          </a:ln>
          <a:effectLst/>
        </p:spPr>
      </p:pic>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3BDB0BF2-0365-413E-A8FE-93ACAAAAEDD7}"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1E02726A-CF55-4152-879F-9FBE7BFB2129}"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a:defRPr/>
            </a:pPr>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9B2EAF7D-E4BA-4953-9A51-F3BA41F55FED}"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pPr>
              <a:defRPr/>
            </a:pPr>
            <a:fld id="{1190B999-24C6-440D-8F5B-C8CF476058C7}"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DEFB436C-CECA-4D69-A8A9-FE07EFE4768F}"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FEC4AD8E-40B8-49A5-9078-5FAFC26DEC20}"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FEED42D1-285C-422B-BFA3-910FF21BF935}" type="slidenum">
              <a:rPr lang="en-AU" smtClean="0"/>
              <a:pPr>
                <a:defRPr/>
              </a:pPr>
              <a:t>‹#›</a:t>
            </a:fld>
            <a:endParaRPr lang="en-AU"/>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89318B-26ED-45A7-8EED-C9258A18225F}" type="slidenum">
              <a:rPr lang="en-AU" smtClean="0"/>
              <a:pPr>
                <a:defRPr/>
              </a:pPr>
              <a:t>‹#›</a:t>
            </a:fld>
            <a:endParaRPr lang="en-A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rand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ocial Club2.jpg"/>
          <p:cNvPicPr>
            <a:picLocks noChangeAspect="1"/>
          </p:cNvPicPr>
          <p:nvPr/>
        </p:nvPicPr>
        <p:blipFill>
          <a:blip r:embed="rId2" cstate="print"/>
          <a:stretch>
            <a:fillRect/>
          </a:stretch>
        </p:blipFill>
        <p:spPr>
          <a:xfrm>
            <a:off x="0" y="0"/>
            <a:ext cx="9144000" cy="3604022"/>
          </a:xfrm>
          <a:prstGeom prst="rect">
            <a:avLst/>
          </a:prstGeom>
        </p:spPr>
      </p:pic>
      <p:sp>
        <p:nvSpPr>
          <p:cNvPr id="20" name="TextBox 19"/>
          <p:cNvSpPr txBox="1"/>
          <p:nvPr/>
        </p:nvSpPr>
        <p:spPr>
          <a:xfrm>
            <a:off x="1619672" y="5877272"/>
            <a:ext cx="7308304" cy="1200329"/>
          </a:xfrm>
          <a:prstGeom prst="rect">
            <a:avLst/>
          </a:prstGeom>
          <a:noFill/>
        </p:spPr>
        <p:txBody>
          <a:bodyPr wrap="square" rtlCol="0">
            <a:spAutoFit/>
          </a:bodyPr>
          <a:lstStyle/>
          <a:p>
            <a:pPr algn="r"/>
            <a:r>
              <a:rPr lang="en-AU" sz="3600" dirty="0" smtClean="0">
                <a:solidFill>
                  <a:schemeClr val="bg1"/>
                </a:solidFill>
                <a:latin typeface="Calibri" pitchFamily="34" charset="0"/>
              </a:rPr>
              <a:t>Annual Planning Session </a:t>
            </a:r>
            <a:r>
              <a:rPr lang="en-AU" sz="3600" dirty="0" smtClean="0">
                <a:solidFill>
                  <a:schemeClr val="bg1"/>
                </a:solidFill>
                <a:latin typeface="Calibri" pitchFamily="34" charset="0"/>
              </a:rPr>
              <a:t>3: </a:t>
            </a:r>
            <a:r>
              <a:rPr lang="en-AU" sz="3600" dirty="0" smtClean="0">
                <a:solidFill>
                  <a:schemeClr val="bg1"/>
                </a:solidFill>
                <a:latin typeface="Calibri" pitchFamily="34" charset="0"/>
              </a:rPr>
              <a:t>2013 /14</a:t>
            </a:r>
          </a:p>
          <a:p>
            <a:pPr algn="r"/>
            <a:endParaRPr lang="en-AU" sz="3600" dirty="0">
              <a:latin typeface="Calibri" pitchFamily="34" charset="0"/>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Process Mapping</a:t>
            </a:r>
            <a:endParaRPr lang="en-AU" dirty="0">
              <a:solidFill>
                <a:schemeClr val="bg1"/>
              </a:solidFill>
            </a:endParaRPr>
          </a:p>
        </p:txBody>
      </p:sp>
      <p:sp>
        <p:nvSpPr>
          <p:cNvPr id="3" name="Rectangle 1"/>
          <p:cNvSpPr>
            <a:spLocks noChangeArrowheads="1"/>
          </p:cNvSpPr>
          <p:nvPr/>
        </p:nvSpPr>
        <p:spPr bwMode="auto">
          <a:xfrm>
            <a:off x="323528" y="1024008"/>
            <a:ext cx="835292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Tx/>
              <a:buSzTx/>
              <a:buFontTx/>
              <a:buNone/>
              <a:tabLst/>
            </a:pPr>
            <a:r>
              <a:rPr lang="en-AU" sz="2400" b="1" dirty="0" smtClean="0">
                <a:latin typeface="Calibri" pitchFamily="34" charset="0"/>
                <a:cs typeface="Times New Roman" pitchFamily="18" charset="0"/>
              </a:rPr>
              <a:t>Blue Sky Process Mapping</a:t>
            </a: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lang="en-AU" sz="2000" dirty="0" smtClean="0">
                <a:latin typeface="Calibri" pitchFamily="34" charset="0"/>
                <a:cs typeface="Times New Roman" pitchFamily="18" charset="0"/>
              </a:rPr>
              <a:t>What is the club’s process for selecting </a:t>
            </a:r>
            <a:r>
              <a:rPr lang="en-AU" sz="2000" dirty="0" smtClean="0">
                <a:latin typeface="Calibri" pitchFamily="34" charset="0"/>
                <a:cs typeface="Times New Roman" pitchFamily="18" charset="0"/>
              </a:rPr>
              <a:t>what </a:t>
            </a:r>
            <a:r>
              <a:rPr lang="en-AU" sz="2000" dirty="0" smtClean="0">
                <a:latin typeface="Calibri" pitchFamily="34" charset="0"/>
                <a:cs typeface="Times New Roman" pitchFamily="18" charset="0"/>
              </a:rPr>
              <a:t>we support and are involved in?</a:t>
            </a: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lang="en-AU" sz="2000" dirty="0" smtClean="0">
                <a:latin typeface="Calibri" pitchFamily="34" charset="0"/>
                <a:cs typeface="Times New Roman" pitchFamily="18" charset="0"/>
              </a:rPr>
              <a:t>What does this look like now?</a:t>
            </a: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lang="en-AU" sz="2000" dirty="0" smtClean="0">
                <a:latin typeface="Calibri" pitchFamily="34" charset="0"/>
                <a:cs typeface="Times New Roman" pitchFamily="18" charset="0"/>
              </a:rPr>
              <a:t>What do we want this to look like in 2013 / 2014</a:t>
            </a:r>
          </a:p>
          <a:p>
            <a:pPr marL="0" marR="0" lvl="0" indent="0" algn="l" defTabSz="914400" rtl="0" eaLnBrk="0" fontAlgn="base" latinLnBrk="0" hangingPunct="0">
              <a:lnSpc>
                <a:spcPct val="100000"/>
              </a:lnSpc>
              <a:spcBef>
                <a:spcPts val="600"/>
              </a:spcBef>
              <a:spcAft>
                <a:spcPts val="600"/>
              </a:spcAft>
              <a:buClrTx/>
              <a:buSzTx/>
              <a:tabLst/>
            </a:pPr>
            <a:endParaRPr kumimoji="0" lang="en-A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5715000"/>
            <a:ext cx="7164288" cy="1143000"/>
          </a:xfrm>
        </p:spPr>
        <p:txBody>
          <a:bodyPr/>
          <a:lstStyle/>
          <a:p>
            <a:pPr algn="r"/>
            <a:r>
              <a:rPr lang="en-AU" dirty="0" smtClean="0">
                <a:solidFill>
                  <a:schemeClr val="bg1"/>
                </a:solidFill>
              </a:rPr>
              <a:t>Session Plan</a:t>
            </a:r>
            <a:endParaRPr lang="en-AU" dirty="0">
              <a:solidFill>
                <a:schemeClr val="bg1"/>
              </a:solidFill>
            </a:endParaRPr>
          </a:p>
        </p:txBody>
      </p:sp>
      <p:sp>
        <p:nvSpPr>
          <p:cNvPr id="3" name="Content Placeholder 2"/>
          <p:cNvSpPr>
            <a:spLocks noGrp="1"/>
          </p:cNvSpPr>
          <p:nvPr>
            <p:ph idx="1"/>
          </p:nvPr>
        </p:nvSpPr>
        <p:spPr>
          <a:xfrm>
            <a:off x="395536" y="620688"/>
            <a:ext cx="8229600" cy="4309939"/>
          </a:xfrm>
        </p:spPr>
        <p:txBody>
          <a:bodyPr/>
          <a:lstStyle/>
          <a:p>
            <a:r>
              <a:rPr lang="en-AU" dirty="0" smtClean="0"/>
              <a:t>Icebreaker and Welcome</a:t>
            </a:r>
          </a:p>
          <a:p>
            <a:r>
              <a:rPr lang="en-AU" dirty="0" smtClean="0"/>
              <a:t>Strategic Planning Recap</a:t>
            </a:r>
          </a:p>
          <a:p>
            <a:r>
              <a:rPr lang="en-AU" dirty="0" smtClean="0"/>
              <a:t>Club Business Speed Dating</a:t>
            </a:r>
          </a:p>
          <a:p>
            <a:r>
              <a:rPr lang="en-AU" dirty="0" smtClean="0"/>
              <a:t>Process Mapping</a:t>
            </a:r>
          </a:p>
          <a:p>
            <a:r>
              <a:rPr lang="en-AU" dirty="0" smtClean="0"/>
              <a:t>Fundraising and Projects for 2013 2014</a:t>
            </a:r>
          </a:p>
          <a:p>
            <a:endParaRPr lang="en-AU"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5000"/>
            <a:ext cx="8229600" cy="1143000"/>
          </a:xfrm>
        </p:spPr>
        <p:txBody>
          <a:bodyPr>
            <a:normAutofit/>
          </a:bodyPr>
          <a:lstStyle/>
          <a:p>
            <a:pPr algn="r"/>
            <a:r>
              <a:rPr lang="en-AU" dirty="0" smtClean="0">
                <a:solidFill>
                  <a:schemeClr val="bg1"/>
                </a:solidFill>
              </a:rPr>
              <a:t>Icebreaker</a:t>
            </a:r>
            <a:endParaRPr lang="en-AU" dirty="0">
              <a:solidFill>
                <a:schemeClr val="bg1"/>
              </a:solidFill>
            </a:endParaRPr>
          </a:p>
        </p:txBody>
      </p:sp>
      <p:sp>
        <p:nvSpPr>
          <p:cNvPr id="6" name="Content Placeholder 5"/>
          <p:cNvSpPr>
            <a:spLocks noGrp="1"/>
          </p:cNvSpPr>
          <p:nvPr>
            <p:ph idx="1"/>
          </p:nvPr>
        </p:nvSpPr>
        <p:spPr>
          <a:xfrm>
            <a:off x="467544" y="692696"/>
            <a:ext cx="8229600" cy="4021907"/>
          </a:xfrm>
        </p:spPr>
        <p:txBody>
          <a:bodyPr/>
          <a:lstStyle/>
          <a:p>
            <a:pPr>
              <a:buNone/>
            </a:pPr>
            <a:r>
              <a:rPr lang="en-AU" dirty="0" smtClean="0"/>
              <a:t>Match the Club Member to the information</a:t>
            </a:r>
          </a:p>
          <a:p>
            <a:pPr>
              <a:buNone/>
            </a:pPr>
            <a:r>
              <a:rPr lang="en-AU" dirty="0" smtClean="0"/>
              <a:t> </a:t>
            </a:r>
          </a:p>
          <a:p>
            <a:pPr>
              <a:buFontTx/>
              <a:buChar char="-"/>
            </a:pPr>
            <a:r>
              <a:rPr lang="en-AU" dirty="0" smtClean="0"/>
              <a:t>If you guess correctly – 1 point for you!</a:t>
            </a:r>
          </a:p>
          <a:p>
            <a:pPr>
              <a:buFontTx/>
              <a:buChar char="-"/>
            </a:pPr>
            <a:r>
              <a:rPr lang="en-AU" dirty="0" smtClean="0"/>
              <a:t>If the answer is not correct – the point goes for the correct person</a:t>
            </a:r>
          </a:p>
          <a:p>
            <a:pPr>
              <a:buNone/>
            </a:pPr>
            <a:endParaRPr lang="en-AU" dirty="0"/>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260648"/>
          <a:ext cx="8496943" cy="6367941"/>
        </p:xfrm>
        <a:graphic>
          <a:graphicData uri="http://schemas.openxmlformats.org/drawingml/2006/table">
            <a:tbl>
              <a:tblPr/>
              <a:tblGrid>
                <a:gridCol w="576064"/>
                <a:gridCol w="2376264"/>
                <a:gridCol w="2880320"/>
                <a:gridCol w="1728192"/>
                <a:gridCol w="936103"/>
              </a:tblGrid>
              <a:tr h="654109">
                <a:tc>
                  <a:txBody>
                    <a:bodyPr/>
                    <a:lstStyle/>
                    <a:p>
                      <a:pPr algn="ctr">
                        <a:lnSpc>
                          <a:spcPct val="115000"/>
                        </a:lnSpc>
                        <a:spcAft>
                          <a:spcPts val="0"/>
                        </a:spcAft>
                      </a:pPr>
                      <a:r>
                        <a:rPr lang="en-AU" sz="1400" b="1" dirty="0" smtClean="0">
                          <a:solidFill>
                            <a:schemeClr val="bg1"/>
                          </a:solidFill>
                          <a:latin typeface="Calibri"/>
                          <a:ea typeface="Calibri"/>
                          <a:cs typeface="Times New Roman"/>
                        </a:rPr>
                        <a:t>No.</a:t>
                      </a:r>
                      <a:endParaRPr lang="en-AU" sz="1400" b="1" dirty="0">
                        <a:solidFill>
                          <a:schemeClr val="bg1"/>
                        </a:solidFill>
                        <a:latin typeface="Calibri"/>
                        <a:ea typeface="Calibri"/>
                        <a:cs typeface="Times New Roman"/>
                      </a:endParaRPr>
                    </a:p>
                  </a:txBody>
                  <a:tcPr marL="55724" marR="55724" marT="27862" marB="278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en-AU" sz="1400" b="1" dirty="0">
                          <a:solidFill>
                            <a:schemeClr val="bg1"/>
                          </a:solidFill>
                          <a:latin typeface="Calibri"/>
                          <a:ea typeface="Calibri"/>
                          <a:cs typeface="Times New Roman"/>
                        </a:rPr>
                        <a:t>Favourite thing to do on holidays</a:t>
                      </a:r>
                      <a:endParaRPr lang="en-AU" sz="1100" dirty="0">
                        <a:solidFill>
                          <a:schemeClr val="bg1"/>
                        </a:solidFill>
                        <a:latin typeface="Calibri"/>
                        <a:ea typeface="Calibri"/>
                        <a:cs typeface="Times New Roman"/>
                      </a:endParaRPr>
                    </a:p>
                  </a:txBody>
                  <a:tcPr marL="55724" marR="55724" marT="27862" marB="278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en-AU" sz="1400" b="1">
                          <a:solidFill>
                            <a:schemeClr val="bg1"/>
                          </a:solidFill>
                          <a:latin typeface="Calibri"/>
                          <a:ea typeface="Calibri"/>
                          <a:cs typeface="Times New Roman"/>
                        </a:rPr>
                        <a:t>If you were stranded on an island what 3 things couldn't’ you do without?</a:t>
                      </a:r>
                      <a:endParaRPr lang="en-AU" sz="1100">
                        <a:solidFill>
                          <a:schemeClr val="bg1"/>
                        </a:solidFill>
                        <a:latin typeface="Calibri"/>
                        <a:ea typeface="Calibri"/>
                        <a:cs typeface="Times New Roman"/>
                      </a:endParaRPr>
                    </a:p>
                  </a:txBody>
                  <a:tcPr marL="55724" marR="55724" marT="27862" marB="278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en-AU" sz="1400" b="1" dirty="0">
                          <a:solidFill>
                            <a:schemeClr val="bg1"/>
                          </a:solidFill>
                          <a:latin typeface="Calibri"/>
                          <a:ea typeface="Calibri"/>
                          <a:cs typeface="Times New Roman"/>
                        </a:rPr>
                        <a:t>1 thing on your bucket list?</a:t>
                      </a:r>
                      <a:endParaRPr lang="en-AU" sz="1100" dirty="0">
                        <a:solidFill>
                          <a:schemeClr val="bg1"/>
                        </a:solidFill>
                        <a:latin typeface="Calibri"/>
                        <a:ea typeface="Calibri"/>
                        <a:cs typeface="Times New Roman"/>
                      </a:endParaRPr>
                    </a:p>
                  </a:txBody>
                  <a:tcPr marL="55724" marR="55724" marT="27862" marB="278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en-AU" sz="1400" b="1" dirty="0">
                          <a:solidFill>
                            <a:schemeClr val="bg1"/>
                          </a:solidFill>
                          <a:latin typeface="Calibri"/>
                          <a:ea typeface="Calibri"/>
                          <a:cs typeface="Times New Roman"/>
                        </a:rPr>
                        <a:t>Who?</a:t>
                      </a:r>
                      <a:endParaRPr lang="en-AU" sz="1100" dirty="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r>
              <a:tr h="372162">
                <a:tc>
                  <a:txBody>
                    <a:bodyPr/>
                    <a:lstStyle/>
                    <a:p>
                      <a:pPr algn="ctr">
                        <a:lnSpc>
                          <a:spcPct val="115000"/>
                        </a:lnSpc>
                        <a:spcAft>
                          <a:spcPts val="0"/>
                        </a:spcAft>
                      </a:pPr>
                      <a:r>
                        <a:rPr lang="en-AU" sz="1400" b="1" dirty="0" smtClean="0">
                          <a:latin typeface="Calibri"/>
                          <a:ea typeface="Calibri"/>
                          <a:cs typeface="Times New Roman"/>
                        </a:rPr>
                        <a:t>1</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Laugh, read and try new things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Family, friends and Chanel no 5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New Years in Times Square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275045">
                <a:tc>
                  <a:txBody>
                    <a:bodyPr/>
                    <a:lstStyle/>
                    <a:p>
                      <a:pPr algn="ctr">
                        <a:lnSpc>
                          <a:spcPct val="115000"/>
                        </a:lnSpc>
                        <a:spcAft>
                          <a:spcPts val="0"/>
                        </a:spcAft>
                      </a:pPr>
                      <a:r>
                        <a:rPr lang="en-AU" sz="1400" b="1" dirty="0" smtClean="0">
                          <a:latin typeface="Calibri"/>
                          <a:ea typeface="Calibri"/>
                          <a:cs typeface="Times New Roman"/>
                        </a:rPr>
                        <a:t>2</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dirty="0">
                          <a:latin typeface="Calibri"/>
                          <a:ea typeface="Calibri"/>
                          <a:cs typeface="Times New Roman"/>
                        </a:rPr>
                        <a:t>Sightsee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Family, Books, Music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Skydiving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1798">
                <a:tc>
                  <a:txBody>
                    <a:bodyPr/>
                    <a:lstStyle/>
                    <a:p>
                      <a:pPr algn="ctr">
                        <a:lnSpc>
                          <a:spcPct val="115000"/>
                        </a:lnSpc>
                        <a:spcAft>
                          <a:spcPts val="0"/>
                        </a:spcAft>
                      </a:pPr>
                      <a:r>
                        <a:rPr lang="en-AU" sz="1400" b="1" dirty="0" smtClean="0">
                          <a:latin typeface="Calibri"/>
                          <a:ea typeface="Calibri"/>
                          <a:cs typeface="Times New Roman"/>
                        </a:rPr>
                        <a:t>3</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Like to involve water in some way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Reading  material (i.e. book, Ipad, kindle)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3 weeks in Italy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275045">
                <a:tc>
                  <a:txBody>
                    <a:bodyPr/>
                    <a:lstStyle/>
                    <a:p>
                      <a:pPr algn="ctr">
                        <a:lnSpc>
                          <a:spcPct val="115000"/>
                        </a:lnSpc>
                        <a:spcAft>
                          <a:spcPts val="0"/>
                        </a:spcAft>
                      </a:pPr>
                      <a:r>
                        <a:rPr lang="en-AU" sz="1400" b="1" dirty="0" smtClean="0">
                          <a:latin typeface="Calibri"/>
                          <a:ea typeface="Calibri"/>
                          <a:cs typeface="Times New Roman"/>
                        </a:rPr>
                        <a:t>4</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Visit warmer places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dirty="0">
                          <a:latin typeface="Calibri"/>
                          <a:ea typeface="Calibri"/>
                          <a:cs typeface="Times New Roman"/>
                        </a:rPr>
                        <a:t>Wife, Books, Good wine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Tour around Australia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540837">
                <a:tc>
                  <a:txBody>
                    <a:bodyPr/>
                    <a:lstStyle/>
                    <a:p>
                      <a:pPr algn="ctr">
                        <a:lnSpc>
                          <a:spcPct val="115000"/>
                        </a:lnSpc>
                        <a:spcAft>
                          <a:spcPts val="0"/>
                        </a:spcAft>
                      </a:pPr>
                      <a:r>
                        <a:rPr lang="en-AU" sz="1400" b="1" dirty="0" smtClean="0">
                          <a:latin typeface="Calibri"/>
                          <a:ea typeface="Calibri"/>
                          <a:cs typeface="Times New Roman"/>
                        </a:rPr>
                        <a:t>5</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Relax and Shop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Moisturiser, water, Food (in that order!)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To live overseas (temporarily) and learn a new language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275045">
                <a:tc>
                  <a:txBody>
                    <a:bodyPr/>
                    <a:lstStyle/>
                    <a:p>
                      <a:pPr algn="ctr">
                        <a:lnSpc>
                          <a:spcPct val="115000"/>
                        </a:lnSpc>
                        <a:spcAft>
                          <a:spcPts val="0"/>
                        </a:spcAft>
                      </a:pPr>
                      <a:r>
                        <a:rPr lang="en-AU" sz="1400" b="1" dirty="0" smtClean="0">
                          <a:latin typeface="Calibri"/>
                          <a:ea typeface="Calibri"/>
                          <a:cs typeface="Times New Roman"/>
                        </a:rPr>
                        <a:t>6</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Food, Wine Tours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dirty="0">
                          <a:latin typeface="Calibri"/>
                          <a:ea typeface="Calibri"/>
                          <a:cs typeface="Times New Roman"/>
                        </a:rPr>
                        <a:t>Iphone, sunglasses, water bottle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pPr>
                      <a:endParaRPr lang="en-AU" sz="1200">
                        <a:latin typeface="Calibri"/>
                        <a:ea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75045">
                <a:tc>
                  <a:txBody>
                    <a:bodyPr/>
                    <a:lstStyle/>
                    <a:p>
                      <a:pPr algn="ctr">
                        <a:lnSpc>
                          <a:spcPct val="115000"/>
                        </a:lnSpc>
                        <a:spcAft>
                          <a:spcPts val="0"/>
                        </a:spcAft>
                      </a:pPr>
                      <a:r>
                        <a:rPr lang="en-AU" sz="1400" b="1" dirty="0" smtClean="0">
                          <a:latin typeface="Calibri"/>
                          <a:ea typeface="Calibri"/>
                          <a:cs typeface="Times New Roman"/>
                        </a:rPr>
                        <a:t>7</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Walking around, history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Kindle, Wine, Music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a:latin typeface="Calibri"/>
                          <a:ea typeface="Calibri"/>
                          <a:cs typeface="Times New Roman"/>
                        </a:rPr>
                        <a:t>Skydiving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2162">
                <a:tc>
                  <a:txBody>
                    <a:bodyPr/>
                    <a:lstStyle/>
                    <a:p>
                      <a:pPr algn="ctr">
                        <a:lnSpc>
                          <a:spcPct val="115000"/>
                        </a:lnSpc>
                        <a:spcAft>
                          <a:spcPts val="0"/>
                        </a:spcAft>
                      </a:pPr>
                      <a:r>
                        <a:rPr lang="en-AU" sz="1400" b="1" dirty="0" smtClean="0">
                          <a:latin typeface="Calibri"/>
                          <a:ea typeface="Calibri"/>
                          <a:cs typeface="Times New Roman"/>
                        </a:rPr>
                        <a:t>8</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Relax and Explore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a:latin typeface="Calibri"/>
                          <a:ea typeface="Calibri"/>
                          <a:cs typeface="Times New Roman"/>
                        </a:rPr>
                        <a:t>Kindle, Beer, Boat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r>
                        <a:rPr lang="en-AU" sz="1200" dirty="0">
                          <a:latin typeface="Calibri"/>
                          <a:ea typeface="Calibri"/>
                          <a:cs typeface="Times New Roman"/>
                        </a:rPr>
                        <a:t>Trail Bike though Laos Jungle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466742">
                <a:tc>
                  <a:txBody>
                    <a:bodyPr/>
                    <a:lstStyle/>
                    <a:p>
                      <a:pPr algn="ctr">
                        <a:lnSpc>
                          <a:spcPct val="115000"/>
                        </a:lnSpc>
                        <a:spcAft>
                          <a:spcPts val="0"/>
                        </a:spcAft>
                      </a:pPr>
                      <a:r>
                        <a:rPr lang="en-AU" sz="1400" b="1" dirty="0" smtClean="0">
                          <a:latin typeface="Calibri"/>
                          <a:ea typeface="Calibri"/>
                          <a:cs typeface="Times New Roman"/>
                        </a:rPr>
                        <a:t>9</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Relax!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Wonderful husband, Husbands skill and humour, my humour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err="1">
                          <a:latin typeface="Calibri"/>
                          <a:ea typeface="Calibri"/>
                          <a:cs typeface="Times New Roman"/>
                        </a:rPr>
                        <a:t>Skyding</a:t>
                      </a:r>
                      <a:r>
                        <a:rPr lang="en-AU" sz="1200" dirty="0">
                          <a:latin typeface="Calibri"/>
                          <a:ea typeface="Calibri"/>
                          <a:cs typeface="Times New Roman"/>
                        </a:rPr>
                        <a:t> </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275045">
                <a:tc>
                  <a:txBody>
                    <a:bodyPr/>
                    <a:lstStyle/>
                    <a:p>
                      <a:pPr algn="ctr">
                        <a:lnSpc>
                          <a:spcPct val="115000"/>
                        </a:lnSpc>
                        <a:spcAft>
                          <a:spcPts val="0"/>
                        </a:spcAft>
                      </a:pPr>
                      <a:r>
                        <a:rPr lang="en-AU" sz="1400" b="1" dirty="0" smtClean="0">
                          <a:latin typeface="Calibri"/>
                          <a:ea typeface="Calibri"/>
                          <a:cs typeface="Times New Roman"/>
                        </a:rPr>
                        <a:t>10</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Go away with family</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Sunglasses, Pillow, Knife</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Visit Augusta national</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2162">
                <a:tc>
                  <a:txBody>
                    <a:bodyPr/>
                    <a:lstStyle/>
                    <a:p>
                      <a:pPr algn="ctr">
                        <a:lnSpc>
                          <a:spcPct val="115000"/>
                        </a:lnSpc>
                        <a:spcAft>
                          <a:spcPts val="0"/>
                        </a:spcAft>
                      </a:pPr>
                      <a:r>
                        <a:rPr lang="en-AU" sz="1400" b="1" dirty="0" smtClean="0">
                          <a:latin typeface="Calibri"/>
                          <a:ea typeface="Calibri"/>
                          <a:cs typeface="Times New Roman"/>
                        </a:rPr>
                        <a:t>11</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Look at the ocean</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Radio National, Comfy bed and good footwear</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Live in another country.</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466742">
                <a:tc>
                  <a:txBody>
                    <a:bodyPr/>
                    <a:lstStyle/>
                    <a:p>
                      <a:pPr algn="ctr">
                        <a:lnSpc>
                          <a:spcPct val="115000"/>
                        </a:lnSpc>
                        <a:spcAft>
                          <a:spcPts val="0"/>
                        </a:spcAft>
                      </a:pPr>
                      <a:r>
                        <a:rPr lang="en-AU" sz="1400" b="1" dirty="0" smtClean="0">
                          <a:latin typeface="Calibri"/>
                          <a:ea typeface="Calibri"/>
                          <a:cs typeface="Times New Roman"/>
                        </a:rPr>
                        <a:t>12</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Not answer emails</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Samboy BBQ Chips, Radio National Breakfast Program, My Fur Kids</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a:latin typeface="Calibri"/>
                          <a:ea typeface="Calibri"/>
                          <a:cs typeface="Times New Roman"/>
                        </a:rPr>
                        <a:t>Participate in a hunt.</a:t>
                      </a: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21218">
                <a:tc>
                  <a:txBody>
                    <a:bodyPr/>
                    <a:lstStyle/>
                    <a:p>
                      <a:pPr algn="ctr">
                        <a:lnSpc>
                          <a:spcPct val="115000"/>
                        </a:lnSpc>
                        <a:spcAft>
                          <a:spcPts val="0"/>
                        </a:spcAft>
                      </a:pPr>
                      <a:r>
                        <a:rPr lang="en-AU" sz="1400" b="1" dirty="0" smtClean="0">
                          <a:latin typeface="Calibri"/>
                          <a:ea typeface="Calibri"/>
                          <a:cs typeface="Times New Roman"/>
                        </a:rPr>
                        <a:t>13</a:t>
                      </a:r>
                      <a:endParaRPr lang="en-AU" sz="1400" b="1"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smtClean="0">
                          <a:latin typeface="Calibri"/>
                          <a:ea typeface="Calibri"/>
                          <a:cs typeface="Times New Roman"/>
                        </a:rPr>
                        <a:t>Relax</a:t>
                      </a:r>
                      <a:r>
                        <a:rPr lang="en-AU" sz="1200" baseline="0" dirty="0" smtClean="0">
                          <a:latin typeface="Calibri"/>
                          <a:ea typeface="Calibri"/>
                          <a:cs typeface="Times New Roman"/>
                        </a:rPr>
                        <a:t> at a swim up bar</a:t>
                      </a:r>
                      <a:endParaRPr lang="en-AU" sz="1200"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smtClean="0">
                          <a:latin typeface="Calibri"/>
                          <a:ea typeface="Calibri"/>
                          <a:cs typeface="Times New Roman"/>
                        </a:rPr>
                        <a:t>Book,</a:t>
                      </a:r>
                      <a:r>
                        <a:rPr lang="en-AU" sz="1200" baseline="0" dirty="0" smtClean="0">
                          <a:latin typeface="Calibri"/>
                          <a:ea typeface="Calibri"/>
                          <a:cs typeface="Times New Roman"/>
                        </a:rPr>
                        <a:t> Sunglasses, Ipad</a:t>
                      </a:r>
                      <a:endParaRPr lang="en-AU" sz="1200"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r>
                        <a:rPr lang="en-AU" sz="1200" dirty="0" smtClean="0">
                          <a:latin typeface="Calibri"/>
                          <a:ea typeface="Calibri"/>
                          <a:cs typeface="Times New Roman"/>
                        </a:rPr>
                        <a:t>Visit </a:t>
                      </a:r>
                      <a:r>
                        <a:rPr lang="en-AU" sz="1200" dirty="0" err="1" smtClean="0">
                          <a:latin typeface="Calibri"/>
                          <a:ea typeface="Calibri"/>
                          <a:cs typeface="Times New Roman"/>
                        </a:rPr>
                        <a:t>rio</a:t>
                      </a:r>
                      <a:endParaRPr lang="en-AU" sz="1200"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nSpc>
                          <a:spcPct val="115000"/>
                        </a:lnSpc>
                        <a:spcAft>
                          <a:spcPts val="0"/>
                        </a:spcAft>
                      </a:pPr>
                      <a:endParaRPr lang="en-AU" sz="120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19269">
                <a:tc>
                  <a:txBody>
                    <a:bodyPr/>
                    <a:lstStyle/>
                    <a:p>
                      <a:pPr>
                        <a:lnSpc>
                          <a:spcPct val="115000"/>
                        </a:lnSpc>
                        <a:spcAft>
                          <a:spcPts val="0"/>
                        </a:spcAft>
                      </a:pPr>
                      <a:r>
                        <a:rPr lang="en-AU" sz="1100" dirty="0" smtClean="0">
                          <a:latin typeface="+mn-lt"/>
                          <a:ea typeface="Calibri"/>
                          <a:cs typeface="Times New Roman"/>
                        </a:rPr>
                        <a:t>Who:</a:t>
                      </a:r>
                      <a:endParaRPr lang="en-AU" sz="1100"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gridSpan="4">
                  <a:txBody>
                    <a:bodyPr/>
                    <a:lstStyle/>
                    <a:p>
                      <a:pPr>
                        <a:lnSpc>
                          <a:spcPct val="115000"/>
                        </a:lnSpc>
                        <a:spcAft>
                          <a:spcPts val="0"/>
                        </a:spcAft>
                      </a:pPr>
                      <a:r>
                        <a:rPr lang="en-AU" sz="1400" dirty="0" smtClean="0">
                          <a:latin typeface="Calibri"/>
                          <a:ea typeface="Calibri"/>
                          <a:cs typeface="Times New Roman"/>
                        </a:rPr>
                        <a:t>Danny</a:t>
                      </a:r>
                      <a:r>
                        <a:rPr lang="en-AU" sz="1400" dirty="0">
                          <a:latin typeface="Calibri"/>
                          <a:ea typeface="Calibri"/>
                          <a:cs typeface="Times New Roman"/>
                        </a:rPr>
                        <a:t>, Lou, </a:t>
                      </a:r>
                      <a:r>
                        <a:rPr lang="en-AU" sz="1400" dirty="0" err="1">
                          <a:latin typeface="Calibri"/>
                          <a:ea typeface="Calibri"/>
                          <a:cs typeface="Times New Roman"/>
                        </a:rPr>
                        <a:t>Peta</a:t>
                      </a:r>
                      <a:r>
                        <a:rPr lang="en-AU" sz="1400" dirty="0">
                          <a:latin typeface="Calibri"/>
                          <a:ea typeface="Calibri"/>
                          <a:cs typeface="Times New Roman"/>
                        </a:rPr>
                        <a:t>, Warwick, Toni, Janice, Jane, </a:t>
                      </a:r>
                      <a:r>
                        <a:rPr lang="en-AU" sz="1400" dirty="0" smtClean="0">
                          <a:latin typeface="Calibri"/>
                          <a:ea typeface="Calibri"/>
                          <a:cs typeface="Times New Roman"/>
                        </a:rPr>
                        <a:t>Melissa,</a:t>
                      </a:r>
                      <a:r>
                        <a:rPr lang="en-AU" sz="1400" baseline="0" dirty="0" smtClean="0">
                          <a:latin typeface="Calibri"/>
                          <a:ea typeface="Calibri"/>
                          <a:cs typeface="Times New Roman"/>
                        </a:rPr>
                        <a:t> </a:t>
                      </a:r>
                      <a:r>
                        <a:rPr lang="en-AU" sz="1400" dirty="0" smtClean="0">
                          <a:latin typeface="Calibri"/>
                          <a:ea typeface="Calibri"/>
                          <a:cs typeface="Times New Roman"/>
                        </a:rPr>
                        <a:t>Clare</a:t>
                      </a:r>
                      <a:r>
                        <a:rPr lang="en-AU" sz="1400" dirty="0">
                          <a:latin typeface="Calibri"/>
                          <a:ea typeface="Calibri"/>
                          <a:cs typeface="Times New Roman"/>
                        </a:rPr>
                        <a:t>, Judy, Rod, Leigh, Susan</a:t>
                      </a:r>
                      <a:endParaRPr lang="en-AU" sz="1100" dirty="0">
                        <a:latin typeface="Calibri"/>
                        <a:ea typeface="Calibri"/>
                        <a:cs typeface="Times New Roman"/>
                      </a:endParaRPr>
                    </a:p>
                  </a:txBody>
                  <a:tcPr marL="55724" marR="55724" marT="27862" marB="2786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hMerge="1">
                  <a:txBody>
                    <a:bodyPr/>
                    <a:lstStyle/>
                    <a:p>
                      <a:endParaRPr lang="en-AU"/>
                    </a:p>
                  </a:txBody>
                  <a:tcPr/>
                </a:tc>
                <a:tc hMerge="1">
                  <a:txBody>
                    <a:bodyPr/>
                    <a:lstStyle/>
                    <a:p>
                      <a:endParaRPr lang="en-AU"/>
                    </a:p>
                  </a:txBody>
                  <a:tcPr/>
                </a:tc>
                <a:tc hMerge="1">
                  <a:txBody>
                    <a:bodyPr/>
                    <a:lstStyle/>
                    <a:p>
                      <a:endParaRPr lang="en-AU"/>
                    </a:p>
                  </a:txBody>
                  <a:tcPr/>
                </a:tc>
              </a:tr>
            </a:tbl>
          </a:graphicData>
        </a:graphic>
      </p:graphicFrame>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Strategic Planning Recap</a:t>
            </a:r>
            <a:endParaRPr lang="en-AU" dirty="0">
              <a:solidFill>
                <a:schemeClr val="bg1"/>
              </a:solidFill>
            </a:endParaRPr>
          </a:p>
        </p:txBody>
      </p:sp>
      <p:sp>
        <p:nvSpPr>
          <p:cNvPr id="25601" name="Rectangle 1"/>
          <p:cNvSpPr>
            <a:spLocks noChangeArrowheads="1"/>
          </p:cNvSpPr>
          <p:nvPr/>
        </p:nvSpPr>
        <p:spPr bwMode="auto">
          <a:xfrm>
            <a:off x="179512" y="166141"/>
            <a:ext cx="8748464" cy="42934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Key Themes Emerging from Discussion on reasons for joining and experience of Rotary</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Wanting to have involvement in community and contribute was major influence to join</a:t>
            </a:r>
            <a:endParaRPr kumimoji="0" lang="en-A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Opportunity to have a network outside of work</a:t>
            </a:r>
            <a:endParaRPr kumimoji="0" lang="en-A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Lack of formality in Tamar Sunrise was appealing after experience of older clubs</a:t>
            </a:r>
            <a:endParaRPr kumimoji="0" lang="en-A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Some found club welcoming others found it hard to break into clique when first arrived</a:t>
            </a:r>
            <a:endParaRPr kumimoji="0" lang="en-A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 typeface="Arial" pitchFamily="34" charset="0"/>
              <a:buChar char="•"/>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Good Guest Speakers have been inspirational and created a dynamic atmosphere they also provide insight into other aspects of community not relevant to day to day life of some members</a:t>
            </a:r>
            <a:endParaRPr kumimoji="0" lang="en-A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Strategic Planning Recap</a:t>
            </a:r>
            <a:endParaRPr lang="en-AU" dirty="0">
              <a:solidFill>
                <a:schemeClr val="bg1"/>
              </a:solidFill>
            </a:endParaRPr>
          </a:p>
        </p:txBody>
      </p:sp>
      <p:sp>
        <p:nvSpPr>
          <p:cNvPr id="38913" name="Rectangle 1"/>
          <p:cNvSpPr>
            <a:spLocks noChangeArrowheads="1"/>
          </p:cNvSpPr>
          <p:nvPr/>
        </p:nvSpPr>
        <p:spPr bwMode="auto">
          <a:xfrm>
            <a:off x="251520" y="234772"/>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Issues Raised that Require Further Club Input</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Club should develop more structure around meetings and planning so that there is better organisation around meetings and activities and it is clear what has been decided. Initial discussion valued lack of formal structure in club which sets it apart from other Rotary clubs. Latter discussion recognised the value in some structure to ensure adequate decision making processes are in place </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Club should set aside annual planning session to determine activities for year ahead. Preferable for this to be whole of club activity rather than board</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Club should develop brand strategy – </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ts val="0"/>
              </a:spcBef>
              <a:spcAft>
                <a:spcPts val="0"/>
              </a:spcAft>
              <a:buClrTx/>
              <a:buSzTx/>
              <a:buFont typeface="Symbol" pitchFamily="18" charset="2"/>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Tamar Sunrise to be primary brand with Rotary sub brand</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ts val="0"/>
              </a:spcBef>
              <a:spcAft>
                <a:spcPts val="0"/>
              </a:spcAft>
              <a:buClrTx/>
              <a:buSzTx/>
              <a:buFont typeface="Symbol" pitchFamily="18" charset="2"/>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How do you leverage brand at each event. </a:t>
            </a:r>
            <a:r>
              <a:rPr kumimoji="0" lang="en-AU"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Eg</a:t>
            </a: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media exposure in event promo’s, advertising at event (includes branding of members)</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ts val="0"/>
              </a:spcBef>
              <a:spcAft>
                <a:spcPts val="0"/>
              </a:spcAft>
              <a:buClrTx/>
              <a:buSzTx/>
              <a:buFont typeface="Symbol" pitchFamily="18" charset="2"/>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Measures of success include awareness within community of club, new members are attracted to join by perception of club</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Strategic Planning Recap</a:t>
            </a:r>
            <a:endParaRPr lang="en-AU" dirty="0">
              <a:solidFill>
                <a:schemeClr val="bg1"/>
              </a:solidFill>
            </a:endParaRPr>
          </a:p>
        </p:txBody>
      </p:sp>
      <p:sp>
        <p:nvSpPr>
          <p:cNvPr id="38913" name="Rectangle 1"/>
          <p:cNvSpPr>
            <a:spLocks noChangeArrowheads="1"/>
          </p:cNvSpPr>
          <p:nvPr/>
        </p:nvSpPr>
        <p:spPr bwMode="auto">
          <a:xfrm>
            <a:off x="323528" y="389275"/>
            <a:ext cx="86409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A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Issues Raised that Require Further Club Input</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a:p>
            <a:pPr>
              <a:spcBef>
                <a:spcPts val="600"/>
              </a:spcBef>
              <a:spcAft>
                <a:spcPts val="600"/>
              </a:spcAft>
              <a:buFont typeface="Arial" pitchFamily="34" charset="0"/>
              <a:buChar char="•"/>
            </a:pPr>
            <a:r>
              <a:rPr lang="en-AU" dirty="0" smtClean="0"/>
              <a:t>Activities to be supported by the club should be identified first before fund raising action is planned. This allows purpose of fund raising to be included in marketing.</a:t>
            </a:r>
          </a:p>
          <a:p>
            <a:pPr lvl="0">
              <a:spcBef>
                <a:spcPts val="600"/>
              </a:spcBef>
              <a:spcAft>
                <a:spcPts val="600"/>
              </a:spcAft>
              <a:buFont typeface="Arial" pitchFamily="34" charset="0"/>
              <a:buChar char="•"/>
            </a:pPr>
            <a:r>
              <a:rPr lang="en-AU" dirty="0" smtClean="0"/>
              <a:t>Frequency of meeting. Discussion recognised difficulty for members to attend weekly however less frequent meetings can negatively impact even more on members with other commitments (</a:t>
            </a:r>
            <a:r>
              <a:rPr lang="en-AU" dirty="0" err="1" smtClean="0"/>
              <a:t>eg</a:t>
            </a:r>
            <a:r>
              <a:rPr lang="en-AU" dirty="0" smtClean="0"/>
              <a:t> fortnightly meetings could result in members only coming once in a month or less frequently). Attendance recording may need to allow for increased flexibility for attendance</a:t>
            </a:r>
          </a:p>
          <a:p>
            <a:pPr lvl="0">
              <a:spcBef>
                <a:spcPts val="600"/>
              </a:spcBef>
              <a:spcAft>
                <a:spcPts val="600"/>
              </a:spcAft>
              <a:buFont typeface="Arial" pitchFamily="34" charset="0"/>
              <a:buChar char="•"/>
            </a:pPr>
            <a:r>
              <a:rPr lang="en-AU" dirty="0" smtClean="0"/>
              <a:t>Guest speakers. Discussion acknowledged value of guest speakers and how they can inspire and educate members, it also questioned whether speakers should be required for all meetings. There may be value in setting aside one meeting per month for member business to be dealt with instead of guest speaker</a:t>
            </a:r>
            <a:endParaRPr lang="en-AU" dirty="0"/>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Strategic Planning Recap</a:t>
            </a:r>
            <a:endParaRPr lang="en-AU" dirty="0">
              <a:solidFill>
                <a:schemeClr val="bg1"/>
              </a:solidFill>
            </a:endParaRPr>
          </a:p>
        </p:txBody>
      </p:sp>
      <p:sp>
        <p:nvSpPr>
          <p:cNvPr id="40961" name="Rectangle 1"/>
          <p:cNvSpPr>
            <a:spLocks noChangeArrowheads="1"/>
          </p:cNvSpPr>
          <p:nvPr/>
        </p:nvSpPr>
        <p:spPr bwMode="auto">
          <a:xfrm>
            <a:off x="323528" y="85288"/>
            <a:ext cx="8352928"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A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Recommendations for Meetings</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Meetings need to start on time and members need to be made aware of this</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Food orders need to be placed by X time so breakfast can be delivered and eaten in time to fit with meeting</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Better structure for guest speaker timing so head table food is not delivered whilst speaking</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Proper introductions required for guest speaker. Person doing intro needs to have organised info prior to meeting</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Need person to welcome at door members and guests as they arrive</a:t>
            </a:r>
            <a:endParaRPr kumimoji="0" lang="en-A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ts val="600"/>
              </a:spcAft>
              <a:buClrTx/>
              <a:buSzTx/>
              <a:buFontTx/>
              <a:buChar char="•"/>
              <a:tabLst/>
            </a:pPr>
            <a:r>
              <a:rPr kumimoji="0" lang="en-A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Change name from “grace” to Tamar Sunrise Welcome – important to retain as it reminds members of Rotary purpose but doesn’t need religious overtone</a:t>
            </a:r>
            <a:endParaRPr kumimoji="0" lang="en-A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715000"/>
            <a:ext cx="8229600" cy="1143000"/>
          </a:xfrm>
        </p:spPr>
        <p:txBody>
          <a:bodyPr/>
          <a:lstStyle/>
          <a:p>
            <a:pPr algn="r"/>
            <a:r>
              <a:rPr lang="en-AU" dirty="0" smtClean="0">
                <a:solidFill>
                  <a:schemeClr val="bg1"/>
                </a:solidFill>
              </a:rPr>
              <a:t>Club Business – Speed Dating</a:t>
            </a:r>
            <a:endParaRPr lang="en-AU" dirty="0">
              <a:solidFill>
                <a:schemeClr val="bg1"/>
              </a:solidFill>
            </a:endParaRPr>
          </a:p>
        </p:txBody>
      </p:sp>
      <p:graphicFrame>
        <p:nvGraphicFramePr>
          <p:cNvPr id="4" name="Table 3"/>
          <p:cNvGraphicFramePr>
            <a:graphicFrameLocks noGrp="1"/>
          </p:cNvGraphicFramePr>
          <p:nvPr/>
        </p:nvGraphicFramePr>
        <p:xfrm>
          <a:off x="3131840" y="188640"/>
          <a:ext cx="5544616" cy="4746488"/>
        </p:xfrm>
        <a:graphic>
          <a:graphicData uri="http://schemas.openxmlformats.org/drawingml/2006/table">
            <a:tbl>
              <a:tblPr/>
              <a:tblGrid>
                <a:gridCol w="1486273"/>
                <a:gridCol w="2856912"/>
                <a:gridCol w="1201431"/>
              </a:tblGrid>
              <a:tr h="234439">
                <a:tc>
                  <a:txBody>
                    <a:bodyPr/>
                    <a:lstStyle/>
                    <a:p>
                      <a:pPr>
                        <a:spcAft>
                          <a:spcPts val="0"/>
                        </a:spcAft>
                      </a:pPr>
                      <a:r>
                        <a:rPr lang="en-AU" sz="1400" b="1" dirty="0">
                          <a:latin typeface="Calibri"/>
                          <a:ea typeface="Times New Roman"/>
                        </a:rPr>
                        <a:t>Area</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400" b="1" dirty="0" smtClean="0">
                          <a:latin typeface="Calibri"/>
                          <a:ea typeface="Times New Roman"/>
                        </a:rPr>
                        <a:t>Includes;</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400" b="1" dirty="0">
                          <a:latin typeface="Calibri"/>
                          <a:ea typeface="Times New Roman"/>
                        </a:rPr>
                        <a:t>Facilitator</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265">
                <a:tc>
                  <a:txBody>
                    <a:bodyPr/>
                    <a:lstStyle/>
                    <a:p>
                      <a:pPr>
                        <a:spcAft>
                          <a:spcPts val="0"/>
                        </a:spcAft>
                      </a:pPr>
                      <a:r>
                        <a:rPr lang="en-AU" sz="1600" dirty="0">
                          <a:latin typeface="Calibri"/>
                          <a:ea typeface="Times New Roman"/>
                        </a:rPr>
                        <a:t>Member Services</a:t>
                      </a:r>
                      <a:endParaRPr lang="en-AU" sz="16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r>
                        <a:rPr lang="en-AU" sz="1400" dirty="0">
                          <a:latin typeface="Calibri"/>
                          <a:ea typeface="Times New Roman"/>
                        </a:rPr>
                        <a:t>Member Retention</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New Members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Social activities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Rotaract</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Vocational</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smtClean="0">
                          <a:latin typeface="Calibri"/>
                          <a:ea typeface="Times New Roman"/>
                        </a:rPr>
                        <a:t>Madeline</a:t>
                      </a:r>
                      <a:endParaRPr lang="en-AU" sz="12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2177">
                <a:tc>
                  <a:txBody>
                    <a:bodyPr/>
                    <a:lstStyle/>
                    <a:p>
                      <a:pPr>
                        <a:spcAft>
                          <a:spcPts val="0"/>
                        </a:spcAft>
                      </a:pPr>
                      <a:r>
                        <a:rPr lang="en-AU" sz="1600" dirty="0">
                          <a:latin typeface="Calibri"/>
                          <a:ea typeface="Times New Roman"/>
                        </a:rPr>
                        <a:t>Publicity, Communication and Promotion</a:t>
                      </a:r>
                      <a:endParaRPr lang="en-AU" sz="16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r>
                        <a:rPr lang="en-AU" sz="1400" dirty="0">
                          <a:latin typeface="Calibri"/>
                          <a:ea typeface="Times New Roman"/>
                        </a:rPr>
                        <a:t>Website</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Twitter</a:t>
                      </a:r>
                      <a:endParaRPr lang="en-AU" sz="1400" dirty="0">
                        <a:latin typeface="Times New Roman"/>
                        <a:ea typeface="Times New Roman"/>
                      </a:endParaRPr>
                    </a:p>
                    <a:p>
                      <a:pPr marL="342900" lvl="0" indent="-342900">
                        <a:spcAft>
                          <a:spcPts val="0"/>
                        </a:spcAft>
                        <a:buFont typeface="Symbol"/>
                        <a:buChar char=""/>
                      </a:pPr>
                      <a:r>
                        <a:rPr lang="en-AU" sz="1400" dirty="0" err="1">
                          <a:latin typeface="Calibri"/>
                          <a:ea typeface="Times New Roman"/>
                        </a:rPr>
                        <a:t>Facebook</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Logos and branding</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Club Collateral</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Electronic Newsletter</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Media Releases</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err="1" smtClean="0">
                          <a:latin typeface="Calibri"/>
                          <a:ea typeface="Times New Roman"/>
                        </a:rPr>
                        <a:t>Peta</a:t>
                      </a:r>
                      <a:endParaRPr lang="en-AU" sz="12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0134">
                <a:tc>
                  <a:txBody>
                    <a:bodyPr/>
                    <a:lstStyle/>
                    <a:p>
                      <a:pPr>
                        <a:spcAft>
                          <a:spcPts val="0"/>
                        </a:spcAft>
                      </a:pPr>
                      <a:r>
                        <a:rPr lang="en-AU" sz="1600" dirty="0">
                          <a:latin typeface="Calibri"/>
                          <a:ea typeface="Times New Roman"/>
                        </a:rPr>
                        <a:t>Club administration / management</a:t>
                      </a:r>
                      <a:endParaRPr lang="en-AU" sz="16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r>
                        <a:rPr lang="en-AU" sz="1400" dirty="0">
                          <a:latin typeface="Calibri"/>
                          <a:ea typeface="Times New Roman"/>
                        </a:rPr>
                        <a:t>Club Calendar</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Meeting structure and protocols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Club structure</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Budget and financials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Policies and Procedures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Club forums</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Fundraising</a:t>
                      </a:r>
                      <a:endParaRPr lang="en-AU" sz="1400" dirty="0">
                        <a:latin typeface="Times New Roman"/>
                        <a:ea typeface="Times New Roman"/>
                      </a:endParaRPr>
                    </a:p>
                    <a:p>
                      <a:pPr marL="342900" lvl="0" indent="-342900">
                        <a:spcAft>
                          <a:spcPts val="0"/>
                        </a:spcAft>
                        <a:buFont typeface="Symbol"/>
                        <a:buChar char=""/>
                      </a:pPr>
                      <a:r>
                        <a:rPr lang="en-AU" sz="1400" dirty="0">
                          <a:latin typeface="Calibri"/>
                          <a:ea typeface="Times New Roman"/>
                        </a:rPr>
                        <a:t>Risk Management</a:t>
                      </a:r>
                      <a:endParaRPr lang="en-AU" sz="14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Calibri"/>
                          <a:ea typeface="Times New Roman"/>
                        </a:rPr>
                        <a:t>Toni / Rod</a:t>
                      </a:r>
                      <a:endParaRPr lang="en-AU" sz="1200" dirty="0">
                        <a:latin typeface="Times New Roman"/>
                        <a:ea typeface="Times New Roman"/>
                      </a:endParaRPr>
                    </a:p>
                  </a:txBody>
                  <a:tcPr marL="62984" marR="62984" marT="33241" marB="332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51520" y="404664"/>
            <a:ext cx="2664296" cy="2693045"/>
          </a:xfrm>
          <a:prstGeom prst="rect">
            <a:avLst/>
          </a:prstGeom>
          <a:noFill/>
        </p:spPr>
        <p:txBody>
          <a:bodyPr wrap="square" rtlCol="0">
            <a:spAutoFit/>
          </a:bodyPr>
          <a:lstStyle/>
          <a:p>
            <a:r>
              <a:rPr lang="en-AU" b="1" u="sng" dirty="0" smtClean="0">
                <a:latin typeface="+mn-lt"/>
              </a:rPr>
              <a:t>Tell your date:</a:t>
            </a:r>
          </a:p>
          <a:p>
            <a:endParaRPr lang="en-AU" dirty="0" smtClean="0">
              <a:latin typeface="+mn-lt"/>
            </a:endParaRPr>
          </a:p>
          <a:p>
            <a:pPr>
              <a:spcBef>
                <a:spcPts val="600"/>
              </a:spcBef>
              <a:spcAft>
                <a:spcPts val="600"/>
              </a:spcAft>
              <a:buFont typeface="Arial" pitchFamily="34" charset="0"/>
              <a:buChar char="•"/>
            </a:pPr>
            <a:r>
              <a:rPr lang="en-AU" dirty="0" smtClean="0">
                <a:latin typeface="+mn-lt"/>
              </a:rPr>
              <a:t> What is working well</a:t>
            </a:r>
          </a:p>
          <a:p>
            <a:pPr>
              <a:spcBef>
                <a:spcPts val="600"/>
              </a:spcBef>
              <a:spcAft>
                <a:spcPts val="600"/>
              </a:spcAft>
              <a:buFont typeface="Arial" pitchFamily="34" charset="0"/>
              <a:buChar char="•"/>
            </a:pPr>
            <a:r>
              <a:rPr lang="en-AU" dirty="0" smtClean="0">
                <a:latin typeface="+mn-lt"/>
              </a:rPr>
              <a:t> What would you like to see the club focus on in 2013 / 2014</a:t>
            </a:r>
          </a:p>
          <a:p>
            <a:pPr>
              <a:spcBef>
                <a:spcPts val="600"/>
              </a:spcBef>
              <a:spcAft>
                <a:spcPts val="600"/>
              </a:spcAft>
              <a:buFont typeface="Arial" pitchFamily="34" charset="0"/>
              <a:buChar char="•"/>
            </a:pPr>
            <a:r>
              <a:rPr lang="en-AU" dirty="0" smtClean="0">
                <a:latin typeface="+mn-lt"/>
              </a:rPr>
              <a:t>  Ideas will be collated by the </a:t>
            </a:r>
            <a:r>
              <a:rPr lang="en-AU" dirty="0" smtClean="0">
                <a:latin typeface="+mn-lt"/>
              </a:rPr>
              <a:t>facilitator</a:t>
            </a:r>
            <a:endParaRPr lang="en-AU" dirty="0">
              <a:latin typeface="+mn-lt"/>
            </a:endParaRP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7573</TotalTime>
  <Words>984</Words>
  <Application>Microsoft Office PowerPoint</Application>
  <PresentationFormat>On-screen Show (4:3)</PresentationFormat>
  <Paragraphs>138</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10</vt:i4>
      </vt:variant>
    </vt:vector>
  </HeadingPairs>
  <TitlesOfParts>
    <vt:vector size="11" baseType="lpstr">
      <vt:lpstr>Office Theme</vt:lpstr>
      <vt:lpstr>Slide 1</vt:lpstr>
      <vt:lpstr>Session Plan</vt:lpstr>
      <vt:lpstr>Icebreaker</vt:lpstr>
      <vt:lpstr>Slide 4</vt:lpstr>
      <vt:lpstr>Strategic Planning Recap</vt:lpstr>
      <vt:lpstr>Strategic Planning Recap</vt:lpstr>
      <vt:lpstr>Strategic Planning Recap</vt:lpstr>
      <vt:lpstr>Strategic Planning Recap</vt:lpstr>
      <vt:lpstr>Club Business – Speed Dating</vt:lpstr>
      <vt:lpstr>Process Mapping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Vostro420</dc:creator>
  <cp:lastModifiedBy>Melissa Carlton</cp:lastModifiedBy>
  <cp:revision>86</cp:revision>
  <dcterms:created xsi:type="dcterms:W3CDTF">2012-11-16T00:58:31Z</dcterms:created>
  <dcterms:modified xsi:type="dcterms:W3CDTF">2013-06-17T10:23:43Z</dcterms:modified>
</cp:coreProperties>
</file>